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2" r:id="rId2"/>
    <p:sldId id="28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5pPr>
    <a:lvl6pPr marL="22860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6pPr>
    <a:lvl7pPr marL="27432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7pPr>
    <a:lvl8pPr marL="32004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8pPr>
    <a:lvl9pPr marL="36576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t1QnG2Sn62LDxJsgjZFPWw==" hashData="gi1hJjmcxsxps989mSGWaykfjfY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33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8" autoAdjust="0"/>
    <p:restoredTop sz="97674" autoAdjust="0"/>
  </p:normalViewPr>
  <p:slideViewPr>
    <p:cSldViewPr showGuides="1">
      <p:cViewPr varScale="1">
        <p:scale>
          <a:sx n="108" d="100"/>
          <a:sy n="108" d="100"/>
        </p:scale>
        <p:origin x="100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098A91D3-F5C6-4AE0-A8F4-364CB1CA9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4344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F74F3EB8-39C0-478B-8F32-395AD4053712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1 - $100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9BE22AE0-DDA8-4852-A628-7A281C808CFC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2 - $500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9D2216D-52F4-4349-BE7D-64094BCC8B0B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12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3 - $100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D1DF62E7-8E23-4E93-92A5-7B39C1F2BE62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13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3 - $200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B42B1025-C5A2-4B87-BA87-E67E60F6F828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14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3 - $300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DCC6AA1E-DC28-4699-9076-032D17E795EA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15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3 - $400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8E374D47-7A14-430E-B5CF-9639AB3F28D1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16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3 - $500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4E62F6AD-FBA1-46CD-B96E-BA35479027F9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17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4 - $100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E674462D-00D8-496F-B4DF-45C7ACF085BB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18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4 - $200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A1844672-E392-40AC-8632-35AA1D79F937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19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4 - $300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1177510B-6CFA-4A5F-89B6-6CF9FE305170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20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4 - $400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BF4A9367-1435-426C-9C10-A68ECC5789F6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3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1 - $200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EFBE9EFB-544F-4B94-ADAF-E7297F77E21B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21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4 - $500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2B0E82C1-21E4-487D-9D94-D34F869A40A0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22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5 - $100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459D4BED-EFE2-4214-A56A-A714A42C4E88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23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5 - $200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40A2526-BED2-452F-BDF7-3A73513EBED0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24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5 - $300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CEA98F4D-EC27-4633-9DD1-051BD1847F3E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25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5 - $400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10A14C0C-0A88-48C2-B641-100CD9CE85C9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26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5 - $500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706D9A84-C3E3-4EC4-A6F1-83AC1F0B9D79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4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1 - $300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FB8380F7-CFDC-4744-8EB7-A80335A03EF8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5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1 - $400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6BA3DBA-11F7-40A5-B593-4DBDD2F89551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6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1 - $500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D5AEE906-EAB0-45F3-ADF2-3E80A1CD1B68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7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2 - $100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23DD5616-4402-4C92-A5F8-A37BF4FB0601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8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2 - $200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AE9774F3-B025-460B-B0D9-0D5B326C35FD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9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2 - $300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3E4A605-2708-46F7-8570-8D951750E3E3}" type="slidenum">
              <a:rPr lang="en-US" altLang="en-US" sz="1200" b="0">
                <a:solidFill>
                  <a:schemeClr val="tx1"/>
                </a:solidFill>
                <a:latin typeface="Arial" charset="0"/>
              </a:rPr>
              <a:pPr eaLnBrk="1" hangingPunct="1"/>
              <a:t>10</a:t>
            </a:fld>
            <a:endParaRPr lang="en-US" altLang="en-US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Category 2 - $400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7ED338-8912-484D-A0EA-EE7190CC59FA}"/>
              </a:ext>
            </a:extLst>
          </p:cNvPr>
          <p:cNvSpPr/>
          <p:nvPr userDrawn="1"/>
        </p:nvSpPr>
        <p:spPr bwMode="auto">
          <a:xfrm>
            <a:off x="7975599" y="5689602"/>
            <a:ext cx="1143000" cy="1143000"/>
          </a:xfrm>
          <a:prstGeom prst="rect">
            <a:avLst/>
          </a:prstGeom>
          <a:solidFill>
            <a:srgbClr val="3333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9000" b="1" i="0" u="none" strike="noStrike" cap="none" normalizeH="0" baseline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nchant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72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1727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031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043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320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447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445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30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731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64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666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0000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0000"/>
                <a:invGamma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V:\Projects\ABTW\WestJet Encore 2014 Annual Recertification Training\Media\arrowButton2.png">
            <a:hlinkClick r:id="rId13" action="ppaction://hlinksldjump" tooltip="Return"/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196" y="4614862"/>
            <a:ext cx="2190447" cy="224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9.xml"/><Relationship Id="rId18" Type="http://schemas.openxmlformats.org/officeDocument/2006/relationships/slide" Target="slide10.xml"/><Relationship Id="rId26" Type="http://schemas.openxmlformats.org/officeDocument/2006/relationships/slide" Target="slide26.xml"/><Relationship Id="rId3" Type="http://schemas.openxmlformats.org/officeDocument/2006/relationships/slide" Target="slide7.xml"/><Relationship Id="rId21" Type="http://schemas.openxmlformats.org/officeDocument/2006/relationships/slide" Target="slide25.xml"/><Relationship Id="rId7" Type="http://schemas.openxmlformats.org/officeDocument/2006/relationships/slide" Target="slide3.xml"/><Relationship Id="rId12" Type="http://schemas.openxmlformats.org/officeDocument/2006/relationships/slide" Target="slide4.xml"/><Relationship Id="rId17" Type="http://schemas.openxmlformats.org/officeDocument/2006/relationships/slide" Target="slide5.xml"/><Relationship Id="rId25" Type="http://schemas.openxmlformats.org/officeDocument/2006/relationships/slide" Target="slide21.xml"/><Relationship Id="rId2" Type="http://schemas.openxmlformats.org/officeDocument/2006/relationships/slide" Target="slide2.xml"/><Relationship Id="rId16" Type="http://schemas.openxmlformats.org/officeDocument/2006/relationships/slide" Target="slide24.xml"/><Relationship Id="rId20" Type="http://schemas.openxmlformats.org/officeDocument/2006/relationships/slide" Target="slide20.xml"/><Relationship Id="rId29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11" Type="http://schemas.openxmlformats.org/officeDocument/2006/relationships/slide" Target="slide23.xml"/><Relationship Id="rId24" Type="http://schemas.openxmlformats.org/officeDocument/2006/relationships/slide" Target="slide16.xml"/><Relationship Id="rId5" Type="http://schemas.openxmlformats.org/officeDocument/2006/relationships/slide" Target="slide17.xml"/><Relationship Id="rId15" Type="http://schemas.openxmlformats.org/officeDocument/2006/relationships/slide" Target="slide19.xml"/><Relationship Id="rId23" Type="http://schemas.openxmlformats.org/officeDocument/2006/relationships/slide" Target="slide11.xml"/><Relationship Id="rId28" Type="http://schemas.openxmlformats.org/officeDocument/2006/relationships/image" Target="../media/image3.png"/><Relationship Id="rId10" Type="http://schemas.openxmlformats.org/officeDocument/2006/relationships/slide" Target="slide18.xml"/><Relationship Id="rId19" Type="http://schemas.openxmlformats.org/officeDocument/2006/relationships/slide" Target="slide15.xml"/><Relationship Id="rId4" Type="http://schemas.openxmlformats.org/officeDocument/2006/relationships/slide" Target="slide12.xml"/><Relationship Id="rId9" Type="http://schemas.openxmlformats.org/officeDocument/2006/relationships/slide" Target="slide13.xml"/><Relationship Id="rId14" Type="http://schemas.openxmlformats.org/officeDocument/2006/relationships/slide" Target="slide14.xml"/><Relationship Id="rId22" Type="http://schemas.openxmlformats.org/officeDocument/2006/relationships/slide" Target="slide6.xml"/><Relationship Id="rId27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016" name="Group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178017"/>
              </p:ext>
            </p:extLst>
          </p:nvPr>
        </p:nvGraphicFramePr>
        <p:xfrm>
          <a:off x="0" y="0"/>
          <a:ext cx="9144000" cy="7224712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887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ARRIVALS</a:t>
                      </a: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</a:rPr>
                        <a:t>DOORS</a:t>
                      </a: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</a:rPr>
                        <a:t>RONS &amp;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</a:rPr>
                        <a:t>W.OPS</a:t>
                      </a: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</a:rPr>
                        <a:t>POTPOURRI</a:t>
                      </a:r>
                      <a:endParaRPr kumimoji="0" lang="en-US" altLang="en-US" sz="2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</a:rPr>
                        <a:t>DEPARTURES</a:t>
                      </a: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2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" action="ppaction://hlinksldjump"/>
                        </a:rPr>
                        <a:t>$100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3" action="ppaction://hlinksldjump"/>
                        </a:rPr>
                        <a:t>$100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4" action="ppaction://hlinksldjump"/>
                        </a:rPr>
                        <a:t>$100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5" action="ppaction://hlinksldjump"/>
                        </a:rPr>
                        <a:t>$</a:t>
                      </a:r>
                      <a:r>
                        <a:rPr kumimoji="0" lang="en-US" altLang="en-US" sz="4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ea typeface="+mn-ea"/>
                          <a:cs typeface="+mn-cs"/>
                          <a:hlinkClick r:id="rId5" action="ppaction://hlinksldjump"/>
                        </a:rPr>
                        <a:t>100</a:t>
                      </a:r>
                      <a:endParaRPr kumimoji="0" lang="en-US" altLang="en-US" sz="40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6" action="ppaction://hlinksldjump"/>
                        </a:rPr>
                        <a:t>$100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86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7" action="ppaction://hlinksldjump"/>
                        </a:rPr>
                        <a:t>$200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8" action="ppaction://hlinksldjump"/>
                        </a:rPr>
                        <a:t>$200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9" action="ppaction://hlinksldjump"/>
                        </a:rPr>
                        <a:t>$200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0" action="ppaction://hlinksldjump"/>
                        </a:rPr>
                        <a:t>$200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1" action="ppaction://hlinksldjump"/>
                        </a:rPr>
                        <a:t>$200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86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2" action="ppaction://hlinksldjump"/>
                        </a:rPr>
                        <a:t>$300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3" action="ppaction://hlinksldjump"/>
                        </a:rPr>
                        <a:t>$300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4" action="ppaction://hlinksldjump"/>
                        </a:rPr>
                        <a:t>$300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5" action="ppaction://hlinksldjump"/>
                        </a:rPr>
                        <a:t>$300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6" action="ppaction://hlinksldjump"/>
                        </a:rPr>
                        <a:t>$300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478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7" action="ppaction://hlinksldjump"/>
                        </a:rPr>
                        <a:t>$400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8" action="ppaction://hlinksldjump"/>
                        </a:rPr>
                        <a:t>$400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9" action="ppaction://hlinksldjump"/>
                        </a:rPr>
                        <a:t>$400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0" action="ppaction://hlinksldjump"/>
                        </a:rPr>
                        <a:t>$400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1" action="ppaction://hlinksldjump"/>
                        </a:rPr>
                        <a:t>$400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986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2" action="ppaction://hlinksldjump"/>
                        </a:rPr>
                        <a:t>$500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3" action="ppaction://hlinksldjump"/>
                        </a:rPr>
                        <a:t>$500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4" action="ppaction://hlinksldjump"/>
                        </a:rPr>
                        <a:t>$500</a:t>
                      </a:r>
                      <a:endParaRPr kumimoji="0" lang="en-US" altLang="en-US" sz="40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5" action="ppaction://hlinksldjump"/>
                        </a:rPr>
                        <a:t>$500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26" action="ppaction://hlinksldjump"/>
                        </a:rPr>
                        <a:t>$500</a:t>
                      </a:r>
                      <a:endParaRPr kumimoji="0" lang="en-US" alt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T="45722" marB="45722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890" name="Rectangl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863600"/>
            <a:ext cx="1828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CA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2" name="Rectangle 4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0" y="3276600"/>
            <a:ext cx="1828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CA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3" name="Rectangle 5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0" y="4484688"/>
            <a:ext cx="1828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CA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133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549" y="2025650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575" y="3216274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266" y="441959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213" y="5643562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513" y="6869112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74" y="2018378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13765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91" y="4417090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5641053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6866603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6549" y="202405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575" y="3214683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266" y="4418008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213" y="5641971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513" y="6867521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8201" y="2024067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227" y="3214691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918" y="4418016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865" y="564197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5" y="686752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93" y="2022470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19" y="322261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710" y="4416419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657" y="5640382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85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957" y="6865932"/>
            <a:ext cx="1195387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130499"/>
            <a:ext cx="9296400" cy="735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M:\WestJet Encore 2014 Annual Recertification Training\Media\Groundopardy\Groundopardy-Logo.png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97" y="2804737"/>
            <a:ext cx="8201025" cy="176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8534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47700" y="1384280"/>
            <a:ext cx="78486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When closing the aft cargo door, use this proven method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990600" y="11430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533400" y="1102816"/>
            <a:ext cx="80772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Depressing the cam while resetting a dropped door allows for this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1862078"/>
            <a:ext cx="8534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000" dirty="0"/>
              <a:t>This must be added to lavatory tanks during winter season</a:t>
            </a:r>
            <a:endParaRPr lang="en-US" altLang="en-US" sz="60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762000" y="16764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628650" y="1447800"/>
            <a:ext cx="78867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Door seals must be checked for debris to prevent this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42900" y="539889"/>
            <a:ext cx="84582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6600" dirty="0"/>
              <a:t>These must be installed on RON aircraft or are sitting for more than 3 hours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000" y="885885"/>
            <a:ext cx="8382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The dates of the Winter Operations Lavatory Service Period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266700" y="1371600"/>
            <a:ext cx="8610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en-US" altLang="en-US" sz="7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81000" y="1102816"/>
            <a:ext cx="83820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One of two ways of preventing the lavatories from freezing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266700" y="1179016"/>
            <a:ext cx="86106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6600" dirty="0"/>
              <a:t>The best practice when loading connection, through and local bags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483834" y="1585079"/>
            <a:ext cx="81915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600" dirty="0"/>
              <a:t>How frequently a running heat cart must be monitored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39444" y="1102816"/>
            <a:ext cx="82677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600" dirty="0"/>
              <a:t>This test ensures the lavatory system is serviced and working properly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066800" y="19812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457200" y="1371600"/>
            <a:ext cx="82296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000" dirty="0"/>
              <a:t>Where all equipment must be staged if there is no marked clearance zone</a:t>
            </a:r>
            <a:endParaRPr lang="en-US" altLang="en-US" sz="60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80132" y="1460480"/>
            <a:ext cx="81915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5400" dirty="0"/>
              <a:t>If 500 lbs. is loaded on the floor of the aft pit, then this much may be loaded on the step</a:t>
            </a:r>
            <a:endParaRPr lang="en-US" altLang="en-US" sz="54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407634" y="1102816"/>
            <a:ext cx="83439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600" dirty="0"/>
              <a:t>Before opening the sewage drain cover, prevent a </a:t>
            </a:r>
            <a:r>
              <a:rPr lang="en-CA" sz="6600" dirty="0" err="1"/>
              <a:t>lav</a:t>
            </a:r>
            <a:r>
              <a:rPr lang="en-CA" sz="6600" dirty="0"/>
              <a:t> spill by doing this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902934" y="1585079"/>
            <a:ext cx="73533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600" dirty="0"/>
              <a:t>MLG pins must be removed at this point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457200" y="1102816"/>
            <a:ext cx="82296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6600" dirty="0"/>
              <a:t>Two things you must determine in the GPU walk-around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820444" y="1585079"/>
            <a:ext cx="75057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CA" sz="6600" dirty="0"/>
              <a:t>How to know it is safe to remove the GPU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09600" y="1633478"/>
            <a:ext cx="79248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6000" dirty="0"/>
              <a:t>The way to safely push an aircraft back using a large pushback vehicle</a:t>
            </a:r>
            <a:endParaRPr lang="en-US" altLang="en-US" sz="60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57200" y="1384280"/>
            <a:ext cx="82296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CA" sz="7200" dirty="0"/>
              <a:t>The tug driver must receive this before removing a GPU</a:t>
            </a:r>
            <a:endParaRPr lang="en-US" altLang="en-US" sz="72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14400" y="19812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62000" y="1536680"/>
            <a:ext cx="7620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7200" dirty="0"/>
              <a:t>“Double chocks” are designed to prevent this</a:t>
            </a:r>
            <a:endParaRPr lang="en-US" altLang="en-US" sz="72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85800" y="1371600"/>
            <a:ext cx="7772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38175" y="914400"/>
            <a:ext cx="7848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7200" dirty="0"/>
              <a:t>When nose gear chocks may be inserted on an arriving Q400</a:t>
            </a:r>
            <a:endParaRPr lang="en-US" altLang="en-US" sz="72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57200" y="533400"/>
            <a:ext cx="82296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How to tell that the extension cord is properly connected when staging the GPU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47700" y="1447800"/>
            <a:ext cx="78867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Where must the GPU be positioned prior to the arrival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Text Box 1034"/>
          <p:cNvSpPr txBox="1">
            <a:spLocks noChangeArrowheads="1"/>
          </p:cNvSpPr>
          <p:nvPr/>
        </p:nvSpPr>
        <p:spPr bwMode="auto">
          <a:xfrm>
            <a:off x="1066800" y="19812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58" name="Text Box 1042"/>
          <p:cNvSpPr txBox="1">
            <a:spLocks noChangeArrowheads="1"/>
          </p:cNvSpPr>
          <p:nvPr/>
        </p:nvSpPr>
        <p:spPr bwMode="auto">
          <a:xfrm>
            <a:off x="952500" y="885885"/>
            <a:ext cx="72390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7200" dirty="0"/>
              <a:t>How handrail lockpins are inserted when raising L1 rails</a:t>
            </a:r>
            <a:endParaRPr lang="en-US" altLang="en-US" sz="72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14400" y="1981200"/>
            <a:ext cx="71628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33400" y="1958876"/>
            <a:ext cx="80772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7200" dirty="0"/>
              <a:t>When stairs are required at L2</a:t>
            </a:r>
            <a:endParaRPr lang="en-US" altLang="en-US" sz="72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85800" y="1371600"/>
            <a:ext cx="7772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9600" y="1384280"/>
            <a:ext cx="792480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CA" sz="6600" dirty="0"/>
              <a:t>This is the leading cause of translating door drops</a:t>
            </a:r>
            <a:endParaRPr lang="en-US" altLang="en-US" sz="6600" dirty="0">
              <a:effectLst>
                <a:outerShdw blurRad="38100" dist="38100" dir="2700000" algn="tl">
                  <a:srgbClr val="000000"/>
                </a:outerShdw>
              </a:effectLst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00"/>
      </a:hlink>
      <a:folHlink>
        <a:srgbClr val="0033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0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nchante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90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nchante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66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FFFF00"/>
    </a:hlink>
    <a:folHlink>
      <a:srgbClr val="0033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1708</TotalTime>
  <Words>484</Words>
  <Application>Microsoft Office PowerPoint</Application>
  <PresentationFormat>On-screen Show (4:3)</PresentationFormat>
  <Paragraphs>106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Arial Narrow</vt:lpstr>
      <vt:lpstr>Enchanted</vt:lpstr>
      <vt:lpstr>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Cooksley</dc:creator>
  <cp:lastModifiedBy>Tim Cooksley</cp:lastModifiedBy>
  <cp:revision>102</cp:revision>
  <dcterms:created xsi:type="dcterms:W3CDTF">2005-05-16T02:21:07Z</dcterms:created>
  <dcterms:modified xsi:type="dcterms:W3CDTF">2021-01-22T15:21:51Z</dcterms:modified>
</cp:coreProperties>
</file>